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5"/>
    <p:sldMasterId id="2147483665" r:id="rId6"/>
  </p:sldMasterIdLst>
  <p:notesMasterIdLst>
    <p:notesMasterId r:id="rId35"/>
  </p:notesMasterIdLst>
  <p:sldIdLst>
    <p:sldId id="258" r:id="rId7"/>
    <p:sldId id="262" r:id="rId8"/>
    <p:sldId id="269" r:id="rId9"/>
    <p:sldId id="268" r:id="rId10"/>
    <p:sldId id="271" r:id="rId11"/>
    <p:sldId id="272" r:id="rId12"/>
    <p:sldId id="274" r:id="rId13"/>
    <p:sldId id="288" r:id="rId14"/>
    <p:sldId id="261" r:id="rId15"/>
    <p:sldId id="263" r:id="rId16"/>
    <p:sldId id="276" r:id="rId17"/>
    <p:sldId id="277" r:id="rId18"/>
    <p:sldId id="264" r:id="rId19"/>
    <p:sldId id="270" r:id="rId20"/>
    <p:sldId id="275" r:id="rId21"/>
    <p:sldId id="267" r:id="rId22"/>
    <p:sldId id="278" r:id="rId23"/>
    <p:sldId id="289" r:id="rId24"/>
    <p:sldId id="280" r:id="rId25"/>
    <p:sldId id="281" r:id="rId26"/>
    <p:sldId id="285" r:id="rId27"/>
    <p:sldId id="279" r:id="rId28"/>
    <p:sldId id="286" r:id="rId29"/>
    <p:sldId id="287" r:id="rId30"/>
    <p:sldId id="282" r:id="rId31"/>
    <p:sldId id="284" r:id="rId32"/>
    <p:sldId id="265" r:id="rId33"/>
    <p:sldId id="266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15202B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4697" autoAdjust="0"/>
  </p:normalViewPr>
  <p:slideViewPr>
    <p:cSldViewPr>
      <p:cViewPr varScale="1">
        <p:scale>
          <a:sx n="78" d="100"/>
          <a:sy n="78" d="100"/>
        </p:scale>
        <p:origin x="149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835FC-6767-4CDE-BD5F-02D4E14C68AB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FCF4C-59CC-45E0-869B-AF60FF6EF6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3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4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Google, Bing, </a:t>
            </a:r>
            <a:r>
              <a:rPr lang="en-US" dirty="0" err="1"/>
              <a:t>Openstreetmaps</a:t>
            </a:r>
            <a:r>
              <a:rPr lang="en-US" dirty="0"/>
              <a:t>, ... ( </a:t>
            </a:r>
            <a:r>
              <a:rPr lang="en-US" dirty="0" err="1"/>
              <a:t>OpenLayers</a:t>
            </a:r>
            <a:r>
              <a:rPr lang="en-US" dirty="0"/>
              <a:t> plugin)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WMS server, for instance the EEA WMS services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00DCFF"/>
                </a:solidFill>
                <a:latin typeface="Liberation Sans" pitchFamily="18"/>
              </a:rPr>
              <a:t>http://discomap.eea.europa.eu/home.html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FFFFFF"/>
                </a:solidFill>
                <a:latin typeface="Liberation Sans" pitchFamily="18"/>
              </a:rPr>
              <a:t>Can be loaded into QGIS as WMS layer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29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9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covered: Spatial analyses in form of statistics…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9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1E4312B2-5599-4BAB-9629-F8FF3E2D2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6F685-8D31-4F3D-8A52-5F9F92A1AC1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5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 sz="4500"/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650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694AA-2A09-4281-A0AC-055865A5D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4CD66-9604-4305-B5A8-78B29733E3F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42101-ADE3-4411-8509-CE09211AA481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7529-EAD9-48B3-91A9-187C3E17D5B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575DE-90EA-43E8-99E7-C79D7B8D1F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785DD-37C5-4445-A386-69E4688B873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A11DA-FCFA-40A2-8A7C-551411CC87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39C79-261A-4A22-ACC0-31F52339D5E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412E-6CE6-4894-9AD8-4FECDCDD32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CA046-3722-4950-924C-5359C54C5ADE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5EA59-A23C-4E7E-9995-208EA4FE05B4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711BC-CB1F-4E99-8CB3-0C61FE49B3B7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BF2D6-F2CE-4825-AA43-5FCA2B174C18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3024A-A1CF-4A6E-8F6A-5095CE996D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010B-BAF6-40A5-B717-FF159C82353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224A6-702E-4A01-99F0-96056F73EC9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4531-87E1-44F5-B3D0-04F68C17036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0DC2-634B-4A4B-A9CE-6B1EFB94E78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1" descr="entry-slide-content-dark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584800-6692-4F7A-844A-C16EE7CAB8D0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94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entry-slide-content-light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54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CCA0B88-0A52-4D2E-93D1-C5B7E15B7FE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  <p:sp>
        <p:nvSpPr>
          <p:cNvPr id="3789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789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4" r:id="rId2"/>
    <p:sldLayoutId id="2147483712" r:id="rId3"/>
    <p:sldLayoutId id="2147483711" r:id="rId4"/>
    <p:sldLayoutId id="2147483710" r:id="rId5"/>
    <p:sldLayoutId id="2147483709" r:id="rId6"/>
    <p:sldLayoutId id="2147483708" r:id="rId7"/>
    <p:sldLayoutId id="2147483707" r:id="rId8"/>
    <p:sldLayoutId id="2147483706" r:id="rId9"/>
    <p:sldLayoutId id="214748370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016/j.envsoft.2020.104799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4302" y="158905"/>
            <a:ext cx="6630987" cy="1470025"/>
          </a:xfrm>
        </p:spPr>
        <p:txBody>
          <a:bodyPr/>
          <a:lstStyle/>
          <a:p>
            <a:pPr eaLnBrk="1" hangingPunct="1"/>
            <a:r>
              <a:rPr lang="en-GB" dirty="0">
                <a:latin typeface="Arial" pitchFamily="34" charset="0"/>
                <a:cs typeface="Arial" pitchFamily="34" charset="0"/>
              </a:rPr>
              <a:t>Spatial data and analysis in 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7477" y="1522539"/>
            <a:ext cx="6627812" cy="1752600"/>
          </a:xfrm>
        </p:spPr>
        <p:txBody>
          <a:bodyPr/>
          <a:lstStyle/>
          <a:p>
            <a:pPr eaLnBrk="1" hangingPunct="1"/>
            <a:r>
              <a:rPr lang="en-US" dirty="0"/>
              <a:t>ESM – CDAT course series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D1A8E-264C-4DD7-9611-2BF4E5EC9D42}"/>
              </a:ext>
            </a:extLst>
          </p:cNvPr>
          <p:cNvSpPr txBox="1"/>
          <p:nvPr/>
        </p:nvSpPr>
        <p:spPr>
          <a:xfrm>
            <a:off x="6654439" y="635584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accent2"/>
                </a:solidFill>
              </a:rPr>
              <a:t>Martin Jung, PhD (jung@iiasa.ac.at)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A231D-AFF3-4BB6-AA3A-ADDB004DC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1088" y="2060848"/>
            <a:ext cx="66974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5244C-157D-47BC-A2C3-B9DD1625CF02}"/>
              </a:ext>
            </a:extLst>
          </p:cNvPr>
          <p:cNvSpPr txBox="1"/>
          <p:nvPr/>
        </p:nvSpPr>
        <p:spPr>
          <a:xfrm>
            <a:off x="2987824" y="580526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GB" sz="800" dirty="0"/>
              <a:t>Artwork by @allison_horst</a:t>
            </a:r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DC94-54FE-47F2-A2E1-797C68E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4C9B-DC66-49C6-B795-531A1767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554288"/>
            <a:ext cx="7997825" cy="35718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dirty="0"/>
              <a:t>Source: </a:t>
            </a:r>
            <a:r>
              <a:rPr lang="en-GB" sz="1400" dirty="0">
                <a:hlinkClick r:id="rId2"/>
              </a:rPr>
              <a:t>https://doi.org/10.1016/j.envsoft.2020.104799</a:t>
            </a:r>
            <a:r>
              <a:rPr lang="en-GB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0E6E-DC06-4259-A27A-B51EC7E0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72816"/>
            <a:ext cx="8439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5F67-6161-497A-920D-EAE57868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6B310-4AA9-4968-93C3-8D72085A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22"/>
            <a:ext cx="9144000" cy="36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CC8-59F9-4CC0-A806-3827ED33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comprehensive list of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58A2-980C-4E80-B896-7EC27977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600" b="1" dirty="0">
                <a:solidFill>
                  <a:schemeClr val="accent4"/>
                </a:solidFill>
              </a:rPr>
              <a:t>https://cran.r-project.org/web/views/Spatial.html</a:t>
            </a:r>
          </a:p>
        </p:txBody>
      </p:sp>
    </p:spTree>
    <p:extLst>
      <p:ext uri="{BB962C8B-B14F-4D97-AF65-F5344CB8AC3E}">
        <p14:creationId xmlns:p14="http://schemas.microsoft.com/office/powerpoint/2010/main" val="207191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1F3C-7A5D-41C0-88ED-1041DAE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Why/When not to use R for spatial analyses?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963E-B40E-4ED8-9865-F57A65098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6"/>
            <a:ext cx="7997825" cy="43533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R can be slow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Many (</a:t>
            </a:r>
            <a:r>
              <a:rPr lang="en-GB" dirty="0" err="1"/>
              <a:t>sp</a:t>
            </a:r>
            <a:r>
              <a:rPr lang="en-GB" dirty="0"/>
              <a:t>) packages not memory efficient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Often little support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No GUI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Greater proficiency in other languages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23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C16C-3247-4B88-BE2A-6A16CCDF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(Personal opinion)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The diversity of open source GIS solutions is both its greatest strength and weakness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87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49E0-7C82-441E-A407-F277C37776ED}"/>
              </a:ext>
            </a:extLst>
          </p:cNvPr>
          <p:cNvSpPr/>
          <p:nvPr/>
        </p:nvSpPr>
        <p:spPr>
          <a:xfrm>
            <a:off x="-21380" y="1581"/>
            <a:ext cx="9165379" cy="6856419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5D1D8-6D8E-4A6C-A40F-6A44026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7" y="0"/>
            <a:ext cx="753371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73054-4444-41F1-B867-A21145B55C61}"/>
              </a:ext>
            </a:extLst>
          </p:cNvPr>
          <p:cNvSpPr/>
          <p:nvPr/>
        </p:nvSpPr>
        <p:spPr>
          <a:xfrm>
            <a:off x="2051720" y="1988840"/>
            <a:ext cx="2808312" cy="360040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B87B30-78E7-4424-A140-63120605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backbone of most open-source GIS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8E3D4-3BBF-484C-87C8-5C4A496F9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" y="1484784"/>
            <a:ext cx="4499992" cy="2264996"/>
          </a:xfrm>
          <a:prstGeom prst="rect">
            <a:avLst/>
          </a:prstGeom>
        </p:spPr>
      </p:pic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6383884E-4CE6-4384-9DC9-BB66AD46EA81}"/>
              </a:ext>
            </a:extLst>
          </p:cNvPr>
          <p:cNvSpPr/>
          <p:nvPr/>
        </p:nvSpPr>
        <p:spPr>
          <a:xfrm>
            <a:off x="4391307" y="2132856"/>
            <a:ext cx="3456384" cy="864096"/>
          </a:xfrm>
          <a:prstGeom prst="left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 like WMS, KML, GML, SFC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EBAB31-E558-4526-9F81-FA787E879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37112"/>
            <a:ext cx="1888572" cy="2086872"/>
          </a:xfrm>
          <a:prstGeom prst="rect">
            <a:avLst/>
          </a:prstGeom>
        </p:spPr>
      </p:pic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4950C5FB-10A9-4433-A47A-8D357AE2CED2}"/>
              </a:ext>
            </a:extLst>
          </p:cNvPr>
          <p:cNvSpPr/>
          <p:nvPr/>
        </p:nvSpPr>
        <p:spPr>
          <a:xfrm>
            <a:off x="5534025" y="5374803"/>
            <a:ext cx="2808312" cy="75676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28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</a:rPr>
              <a:t>C/C++ libraries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98E594-CD61-48B3-A3B9-8C5437CF3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4679753"/>
            <a:ext cx="2312338" cy="7567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0BF97-6068-4A6D-8E4D-71B44A1D8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5374803"/>
            <a:ext cx="2312338" cy="1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D0FD-21C8-4DE8-B5FE-A4FDE1C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2" y="47667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as a GIS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92310-4ABF-4FB5-8238-7D34E4D568F6}"/>
              </a:ext>
            </a:extLst>
          </p:cNvPr>
          <p:cNvSpPr txBox="1"/>
          <p:nvPr/>
        </p:nvSpPr>
        <p:spPr>
          <a:xfrm>
            <a:off x="620969" y="2397948"/>
            <a:ext cx="806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packages: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’, ‘</a:t>
            </a: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and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rgdal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still go-to functions to use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Problem: 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have their own object-based model, often inefficient code</a:t>
            </a:r>
          </a:p>
        </p:txBody>
      </p:sp>
    </p:spTree>
    <p:extLst>
      <p:ext uri="{BB962C8B-B14F-4D97-AF65-F5344CB8AC3E}">
        <p14:creationId xmlns:p14="http://schemas.microsoft.com/office/powerpoint/2010/main" val="365602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8FEC-8B60-42D5-8C6A-6B0FC78A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BE911-AEFE-4A8E-BC07-4806DA51E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09" y="1298901"/>
            <a:ext cx="7573684" cy="42601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F3460-B68E-472A-92B5-F8A5F06DBD0D}"/>
              </a:ext>
            </a:extLst>
          </p:cNvPr>
          <p:cNvSpPr txBox="1"/>
          <p:nvPr/>
        </p:nvSpPr>
        <p:spPr>
          <a:xfrm>
            <a:off x="7706489" y="545137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Artwork by @allison_horst</a:t>
            </a:r>
          </a:p>
        </p:txBody>
      </p:sp>
    </p:spTree>
    <p:extLst>
      <p:ext uri="{BB962C8B-B14F-4D97-AF65-F5344CB8AC3E}">
        <p14:creationId xmlns:p14="http://schemas.microsoft.com/office/powerpoint/2010/main" val="109134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F94-0C83-4C40-ADF8-8115C845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6632"/>
            <a:ext cx="7997825" cy="1143000"/>
          </a:xfrm>
        </p:spPr>
        <p:txBody>
          <a:bodyPr/>
          <a:lstStyle/>
          <a:p>
            <a:r>
              <a:rPr lang="en-GB" dirty="0"/>
              <a:t>Tidy data and simple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291E0-2EEB-4BE9-8E4B-4B1ED292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96" y="116632"/>
            <a:ext cx="1905000" cy="1905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F4855-5331-4604-BB01-043EFAA9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912"/>
            <a:ext cx="9144000" cy="3835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6030-E08F-4545-B90A-0781FA1E38B8}"/>
              </a:ext>
            </a:extLst>
          </p:cNvPr>
          <p:cNvSpPr txBox="1"/>
          <p:nvPr/>
        </p:nvSpPr>
        <p:spPr>
          <a:xfrm>
            <a:off x="-13626" y="2412272"/>
            <a:ext cx="597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Source: https://r-spatial.github.io/sf/articles/sf1.html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76C85-5FAE-435E-9035-EF11924D0131}"/>
              </a:ext>
            </a:extLst>
          </p:cNvPr>
          <p:cNvSpPr txBox="1"/>
          <p:nvPr/>
        </p:nvSpPr>
        <p:spPr>
          <a:xfrm>
            <a:off x="251520" y="13019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Simple Features are a set of OGC standards how spatial (vector) data is to be stored  </a:t>
            </a:r>
          </a:p>
        </p:txBody>
      </p:sp>
    </p:spTree>
    <p:extLst>
      <p:ext uri="{BB962C8B-B14F-4D97-AF65-F5344CB8AC3E}">
        <p14:creationId xmlns:p14="http://schemas.microsoft.com/office/powerpoint/2010/main" val="4154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7B4B69-C27B-4360-955E-F1E7572D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5BF7AE-EE02-4392-8BC8-8590E58B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Introduction talk</a:t>
            </a:r>
          </a:p>
          <a:p>
            <a:pPr marL="0" indent="0">
              <a:buNone/>
            </a:pPr>
            <a:r>
              <a:rPr lang="en-GB" dirty="0"/>
              <a:t>(14 - 15pm, 22</a:t>
            </a:r>
            <a:r>
              <a:rPr lang="en-GB" baseline="30000" dirty="0"/>
              <a:t>th</a:t>
            </a:r>
            <a:r>
              <a:rPr lang="en-GB" dirty="0"/>
              <a:t> October 2020)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Self study tutorials</a:t>
            </a:r>
          </a:p>
          <a:p>
            <a:pPr marL="0" indent="0">
              <a:buNone/>
            </a:pPr>
            <a:r>
              <a:rPr lang="en-GB" dirty="0"/>
              <a:t>(online self paced, link at end of slides)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slides and materials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66F1C-45CF-4C9F-B580-299758D6A1F5}"/>
              </a:ext>
            </a:extLst>
          </p:cNvPr>
          <p:cNvSpPr txBox="1"/>
          <p:nvPr/>
        </p:nvSpPr>
        <p:spPr>
          <a:xfrm>
            <a:off x="1259632" y="6021288"/>
            <a:ext cx="69847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https://tinyurl.com/CDATSpatR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79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vector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A316D-FDDD-493A-B9C2-BEC9DD6DD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0" y="1700808"/>
            <a:ext cx="2199518" cy="2016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F26AE-A8AE-435F-A803-A1174831F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2" y="4444652"/>
            <a:ext cx="7813346" cy="187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05F6B-57AE-46F8-9CD3-82E459503DCE}"/>
              </a:ext>
            </a:extLst>
          </p:cNvPr>
          <p:cNvSpPr txBox="1"/>
          <p:nvPr/>
        </p:nvSpPr>
        <p:spPr>
          <a:xfrm>
            <a:off x="6804248" y="3628192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Buffering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C9A0A2-34B9-4351-9395-E1B04C26CE29}"/>
              </a:ext>
            </a:extLst>
          </p:cNvPr>
          <p:cNvSpPr/>
          <p:nvPr/>
        </p:nvSpPr>
        <p:spPr>
          <a:xfrm>
            <a:off x="1835697" y="2114854"/>
            <a:ext cx="720080" cy="7920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68906-B157-45FC-8B2D-B479CD76BFCC}"/>
              </a:ext>
            </a:extLst>
          </p:cNvPr>
          <p:cNvSpPr/>
          <p:nvPr/>
        </p:nvSpPr>
        <p:spPr>
          <a:xfrm>
            <a:off x="2555777" y="1929017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233A4-EC5F-41B3-8B8F-325DC930879D}"/>
              </a:ext>
            </a:extLst>
          </p:cNvPr>
          <p:cNvSpPr/>
          <p:nvPr/>
        </p:nvSpPr>
        <p:spPr>
          <a:xfrm>
            <a:off x="2267745" y="2366882"/>
            <a:ext cx="36004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D6BB1-8525-4206-A2CE-827872B4F283}"/>
              </a:ext>
            </a:extLst>
          </p:cNvPr>
          <p:cNvSpPr/>
          <p:nvPr/>
        </p:nvSpPr>
        <p:spPr>
          <a:xfrm>
            <a:off x="2627785" y="2726922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1DA4F-B7D3-4E16-9B1D-CC89A54F78D0}"/>
              </a:ext>
            </a:extLst>
          </p:cNvPr>
          <p:cNvSpPr txBox="1"/>
          <p:nvPr/>
        </p:nvSpPr>
        <p:spPr>
          <a:xfrm>
            <a:off x="3092226" y="221704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selections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8B315-D8B0-409C-B3DD-405B5C1B3C87}"/>
              </a:ext>
            </a:extLst>
          </p:cNvPr>
          <p:cNvSpPr txBox="1"/>
          <p:nvPr/>
        </p:nvSpPr>
        <p:spPr>
          <a:xfrm>
            <a:off x="6372200" y="6597352"/>
            <a:ext cx="2506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Source: QGIS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88746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analyses –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2759-C363-499A-B892-B8CE642D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Examples</a:t>
            </a:r>
          </a:p>
          <a:p>
            <a:pPr>
              <a:buFontTx/>
              <a:buChar char="-"/>
            </a:pPr>
            <a:r>
              <a:rPr lang="en-GB" dirty="0"/>
              <a:t>Aggregations, </a:t>
            </a:r>
            <a:r>
              <a:rPr lang="en-GB" dirty="0" err="1"/>
              <a:t>disaggregations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Region growth, reclassifications</a:t>
            </a:r>
          </a:p>
          <a:p>
            <a:pPr>
              <a:buFontTx/>
              <a:buChar char="-"/>
            </a:pPr>
            <a:r>
              <a:rPr lang="en-GB" dirty="0"/>
              <a:t>Band arithmetic (NDVI etc)</a:t>
            </a:r>
          </a:p>
          <a:p>
            <a:pPr>
              <a:buFontTx/>
              <a:buChar char="-"/>
            </a:pPr>
            <a:r>
              <a:rPr lang="en-GB" dirty="0"/>
              <a:t>Terrain analyses (Slope, Aspect, Curvature)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1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C422-111F-4C7D-A946-E72D26D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spatial tasks I do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116E-CD75-44A4-B8F8-272A6821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Aligning raster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Extracting zonal statistics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Joining spatial and non-spatial </a:t>
            </a:r>
          </a:p>
          <a:p>
            <a:pPr marL="0" indent="0">
              <a:buNone/>
            </a:pPr>
            <a:r>
              <a:rPr lang="en-GB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023F7-FC93-4181-A884-14F37F7674E0}"/>
              </a:ext>
            </a:extLst>
          </p:cNvPr>
          <p:cNvSpPr/>
          <p:nvPr/>
        </p:nvSpPr>
        <p:spPr>
          <a:xfrm>
            <a:off x="6696236" y="1700808"/>
            <a:ext cx="129614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17C9E-3DF3-48A7-B6CD-CBCB4BB68BF5}"/>
              </a:ext>
            </a:extLst>
          </p:cNvPr>
          <p:cNvSpPr/>
          <p:nvPr/>
        </p:nvSpPr>
        <p:spPr>
          <a:xfrm>
            <a:off x="7095071" y="1598613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BAD3EA-D36E-40CC-A480-51BFCC7C0327}"/>
              </a:ext>
            </a:extLst>
          </p:cNvPr>
          <p:cNvCxnSpPr/>
          <p:nvPr/>
        </p:nvCxnSpPr>
        <p:spPr>
          <a:xfrm>
            <a:off x="6840252" y="148478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39C0-9AB2-4EEF-B8E7-73E17EAFEE30}"/>
              </a:ext>
            </a:extLst>
          </p:cNvPr>
          <p:cNvSpPr/>
          <p:nvPr/>
        </p:nvSpPr>
        <p:spPr>
          <a:xfrm>
            <a:off x="6696236" y="3356992"/>
            <a:ext cx="1296144" cy="86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8A909D-29F7-4CD4-AF97-A385E2D2732B}"/>
              </a:ext>
            </a:extLst>
          </p:cNvPr>
          <p:cNvSpPr/>
          <p:nvPr/>
        </p:nvSpPr>
        <p:spPr>
          <a:xfrm>
            <a:off x="7277882" y="3575149"/>
            <a:ext cx="465261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9A26E-C11C-444D-AE9D-638DB9A53E3F}"/>
              </a:ext>
            </a:extLst>
          </p:cNvPr>
          <p:cNvSpPr/>
          <p:nvPr/>
        </p:nvSpPr>
        <p:spPr>
          <a:xfrm>
            <a:off x="6663025" y="4865097"/>
            <a:ext cx="1144407" cy="103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0B07FE8-0E20-4E7F-AD1D-B3C9F38C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20957"/>
              </p:ext>
            </p:extLst>
          </p:nvPr>
        </p:nvGraphicFramePr>
        <p:xfrm>
          <a:off x="7080202" y="4608552"/>
          <a:ext cx="910612" cy="1097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8725">
                  <a:extLst>
                    <a:ext uri="{9D8B030D-6E8A-4147-A177-3AD203B41FA5}">
                      <a16:colId xmlns:a16="http://schemas.microsoft.com/office/drawing/2014/main" val="2564555156"/>
                    </a:ext>
                  </a:extLst>
                </a:gridCol>
                <a:gridCol w="272803">
                  <a:extLst>
                    <a:ext uri="{9D8B030D-6E8A-4147-A177-3AD203B41FA5}">
                      <a16:colId xmlns:a16="http://schemas.microsoft.com/office/drawing/2014/main" val="3679525217"/>
                    </a:ext>
                  </a:extLst>
                </a:gridCol>
                <a:gridCol w="339084">
                  <a:extLst>
                    <a:ext uri="{9D8B030D-6E8A-4147-A177-3AD203B41FA5}">
                      <a16:colId xmlns:a16="http://schemas.microsoft.com/office/drawing/2014/main" val="26416574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3688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0368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8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98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E5AE-DD35-42D7-94BC-28283DB9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maps in 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66A0E-A4BD-4BB4-AA45-54D0D310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113"/>
            <a:ext cx="5602783" cy="4202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CFDA1-FEB0-44FD-B379-1C212813F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704084"/>
            <a:ext cx="3060327" cy="3231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71E56-AA6F-4928-8651-B43100B29C40}"/>
              </a:ext>
            </a:extLst>
          </p:cNvPr>
          <p:cNvSpPr txBox="1"/>
          <p:nvPr/>
        </p:nvSpPr>
        <p:spPr>
          <a:xfrm>
            <a:off x="7164289" y="3933636"/>
            <a:ext cx="1949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/>
              <a:t>Source: http://riatelab.github.io/cartography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B2A63-7627-40EA-BC34-74C932D84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46" y="4293096"/>
            <a:ext cx="2936100" cy="234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BB1D78-066A-40CD-82C7-2349663624CE}"/>
              </a:ext>
            </a:extLst>
          </p:cNvPr>
          <p:cNvSpPr txBox="1"/>
          <p:nvPr/>
        </p:nvSpPr>
        <p:spPr>
          <a:xfrm>
            <a:off x="6804249" y="6484103"/>
            <a:ext cx="23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/>
              <a:t>Source: https://github.com/tylermorganwall/rayshader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D246A-47AF-4652-8401-9C6A6EDCB1C9}"/>
              </a:ext>
            </a:extLst>
          </p:cNvPr>
          <p:cNvSpPr txBox="1"/>
          <p:nvPr/>
        </p:nvSpPr>
        <p:spPr>
          <a:xfrm>
            <a:off x="1423355" y="5059923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https://timogrossenbacher.ch/2016/12/beautiful-thematic-maps-with-ggplot2-only/</a:t>
            </a:r>
          </a:p>
        </p:txBody>
      </p:sp>
    </p:spTree>
    <p:extLst>
      <p:ext uri="{BB962C8B-B14F-4D97-AF65-F5344CB8AC3E}">
        <p14:creationId xmlns:p14="http://schemas.microsoft.com/office/powerpoint/2010/main" val="19068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872-1BC1-4802-BBBC-C533C9C8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0129-0595-439C-B7CD-CEBEAAF8D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Geographically weighted Regressions, Kriging, Spatial clustering, Machine learning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560E1-C45F-481C-A82E-FE3250D71B4F}"/>
              </a:ext>
            </a:extLst>
          </p:cNvPr>
          <p:cNvSpPr txBox="1"/>
          <p:nvPr/>
        </p:nvSpPr>
        <p:spPr>
          <a:xfrm>
            <a:off x="4860032" y="547171"/>
            <a:ext cx="382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(Not covered in the online course!)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3C8E3-5975-40BE-879C-61AF09077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25" y="3884181"/>
            <a:ext cx="3265820" cy="2332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3ABE3-67C6-42CC-AC57-FBE7DF266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0"/>
          <a:stretch/>
        </p:blipFill>
        <p:spPr>
          <a:xfrm>
            <a:off x="2134417" y="3573016"/>
            <a:ext cx="2736304" cy="306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54F61-CF8E-4B7C-A71C-904711B04664}"/>
              </a:ext>
            </a:extLst>
          </p:cNvPr>
          <p:cNvSpPr txBox="1"/>
          <p:nvPr/>
        </p:nvSpPr>
        <p:spPr>
          <a:xfrm>
            <a:off x="5364088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lot of data has spatial structure!</a:t>
            </a:r>
          </a:p>
        </p:txBody>
      </p:sp>
    </p:spTree>
    <p:extLst>
      <p:ext uri="{BB962C8B-B14F-4D97-AF65-F5344CB8AC3E}">
        <p14:creationId xmlns:p14="http://schemas.microsoft.com/office/powerpoint/2010/main" val="46912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6037-D659-40C6-80BA-8BF2B41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 if things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00DA-A3A8-4C2D-B923-63F381B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Too slow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Check memory requirements, consider tiling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No Function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Check external tools. Is there a wrapper?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Visualization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Use QGIS for quick queries</a:t>
            </a:r>
            <a:endParaRPr lang="en-GB" dirty="0"/>
          </a:p>
        </p:txBody>
      </p:sp>
      <p:pic>
        <p:nvPicPr>
          <p:cNvPr id="1026" name="Picture 2" descr="Google is your friend - Spongebob rainbow - quickmeme">
            <a:extLst>
              <a:ext uri="{FF2B5EF4-FFF2-40B4-BE49-F238E27FC236}">
                <a16:creationId xmlns:a16="http://schemas.microsoft.com/office/drawing/2014/main" id="{107F4008-304B-4B01-B30E-086E143C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83891"/>
            <a:ext cx="2051720" cy="16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4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DF48-7EC0-4DAA-AA02-96BAA287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 online books and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0D22-DBE4-4B5B-B731-D91E8E59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196752"/>
            <a:ext cx="7128148" cy="493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7A02E-5D51-4A47-B687-63E34C81084C}"/>
              </a:ext>
            </a:extLst>
          </p:cNvPr>
          <p:cNvSpPr txBox="1"/>
          <p:nvPr/>
        </p:nvSpPr>
        <p:spPr>
          <a:xfrm>
            <a:off x="2195736" y="6232393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https://geocompr.robinlovelace.net/index.html</a:t>
            </a:r>
          </a:p>
        </p:txBody>
      </p:sp>
    </p:spTree>
    <p:extLst>
      <p:ext uri="{BB962C8B-B14F-4D97-AF65-F5344CB8AC3E}">
        <p14:creationId xmlns:p14="http://schemas.microsoft.com/office/powerpoint/2010/main" val="305341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1ED5-2017-4738-A8A8-23D89622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8FC0-26D6-4AA9-9D29-ECE6CFCA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5" y="5445224"/>
            <a:ext cx="9073007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https://tinyurl.com/CDATSpatR</a:t>
            </a: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FCB-711D-4DBE-AD70-AAB5500F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284"/>
            <a:ext cx="9144000" cy="3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5A2F22-A127-4BD4-B873-8AAE5301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636912"/>
            <a:ext cx="7997825" cy="2520280"/>
          </a:xfrm>
        </p:spPr>
        <p:txBody>
          <a:bodyPr/>
          <a:lstStyle/>
          <a:p>
            <a:r>
              <a:rPr lang="en-GB" dirty="0"/>
              <a:t>Thank you for your attention.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Good success with your spatial data!</a:t>
            </a:r>
          </a:p>
        </p:txBody>
      </p:sp>
    </p:spTree>
    <p:extLst>
      <p:ext uri="{BB962C8B-B14F-4D97-AF65-F5344CB8AC3E}">
        <p14:creationId xmlns:p14="http://schemas.microsoft.com/office/powerpoint/2010/main" val="163349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89AE-B2E7-41BE-8447-E9850E34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DF50-EEFF-409C-9545-52934362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5"/>
            <a:ext cx="8352283" cy="288032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 geographic information system (</a:t>
            </a:r>
            <a:r>
              <a:rPr lang="en-US" b="1" i="1" dirty="0"/>
              <a:t>GIS</a:t>
            </a:r>
            <a:r>
              <a:rPr lang="en-US" i="1" dirty="0"/>
              <a:t>) is a system designed to capture, store, manipulate, analyze, manage, and present types of geographical data.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C69B2-5654-474C-9FEA-636DA3DFCA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4213" y="5805264"/>
            <a:ext cx="941575" cy="100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D49E6-AC21-4F55-BD73-4D0B65B0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90" y="6006149"/>
            <a:ext cx="2159792" cy="66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09AC2-0984-4036-9B5B-C1BA246086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14180" y="4872576"/>
            <a:ext cx="819880" cy="91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CDD2A-BC51-4B1E-88B7-3BEA932BEC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43698" y="5470337"/>
            <a:ext cx="110268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99E05A-18C4-4598-A114-9C10F51F0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948407" y="5236739"/>
            <a:ext cx="1773907" cy="5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462FD7-9CD0-4C5B-9397-65FC9643BF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5" y="5565275"/>
            <a:ext cx="1119713" cy="1119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FD49BA-040B-445A-883E-1AE1C1394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18" y="473811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8DB0-6449-437B-8110-0A59CC3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spatial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E6592-CB54-41A6-8ECA-7AF62DE4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7584" y="1252972"/>
            <a:ext cx="4391952" cy="5584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2CDAA-B0D4-4602-A824-EF854C30CF47}"/>
              </a:ext>
            </a:extLst>
          </p:cNvPr>
          <p:cNvSpPr txBox="1"/>
          <p:nvPr/>
        </p:nvSpPr>
        <p:spPr>
          <a:xfrm>
            <a:off x="395536" y="660002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n-US" sz="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maprabu.blogspot.com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D2AD8-FADC-4056-AA53-1E11DF7FD164}"/>
              </a:ext>
            </a:extLst>
          </p:cNvPr>
          <p:cNvSpPr txBox="1"/>
          <p:nvPr/>
        </p:nvSpPr>
        <p:spPr>
          <a:xfrm>
            <a:off x="5436096" y="22275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shp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</a:t>
            </a:r>
            <a:r>
              <a:rPr lang="en-US" sz="1800" b="1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gpkg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gpx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kml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5FA45-E9D8-48FF-A03A-B11117816D02}"/>
              </a:ext>
            </a:extLst>
          </p:cNvPr>
          <p:cNvSpPr txBox="1"/>
          <p:nvPr/>
        </p:nvSpPr>
        <p:spPr>
          <a:xfrm>
            <a:off x="5436096" y="4725144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tif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vrt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hdr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asc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73123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1F80C91-9A39-4262-A111-1C4FCE3990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5576" y="548680"/>
            <a:ext cx="7997825" cy="4525963"/>
          </a:xfrm>
        </p:spPr>
        <p:txBody>
          <a:bodyPr/>
          <a:lstStyle/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</a:rPr>
              <a:t>Vector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Liberation Sans" pitchFamily="18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Accuracy, more visually pleasing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Liberation Sans" pitchFamily="18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Space-inefficient. Every vertex needs to be stored. Algorithms computational intensive.</a:t>
            </a:r>
          </a:p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</a:rPr>
              <a:t>Raster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Liberation Sans" pitchFamily="18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</a:t>
            </a:r>
            <a:r>
              <a:rPr lang="en-US" sz="2950" dirty="0" err="1">
                <a:solidFill>
                  <a:schemeClr val="tx1"/>
                </a:solidFill>
                <a:latin typeface="Liberation Sans" pitchFamily="18"/>
              </a:rPr>
              <a:t>Geogr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. Position associated with data, easier for analysis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Liberation Sans" pitchFamily="18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Resolution dependent on cell-size. Lack of attributes, MAUP</a:t>
            </a:r>
          </a:p>
        </p:txBody>
      </p:sp>
    </p:spTree>
    <p:extLst>
      <p:ext uri="{BB962C8B-B14F-4D97-AF65-F5344CB8AC3E}">
        <p14:creationId xmlns:p14="http://schemas.microsoft.com/office/powerpoint/2010/main" val="19920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37B4-F779-412F-AA6A-8BDC93C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7012A-0A11-4CBD-8109-FCA133EF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82129"/>
            <a:ext cx="1384127" cy="12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A1076-9AB4-4870-8556-B8F78B20648F}"/>
              </a:ext>
            </a:extLst>
          </p:cNvPr>
          <p:cNvSpPr txBox="1"/>
          <p:nvPr/>
        </p:nvSpPr>
        <p:spPr>
          <a:xfrm>
            <a:off x="1478149" y="538733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SpatiaLite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8B35D-B9D5-47F5-9A22-85035CF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95" y="1790616"/>
            <a:ext cx="2381250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AC603-4C52-4807-AC6B-0C19C405B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823"/>
            <a:ext cx="2569192" cy="19204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3E679B-9249-4631-A121-35C5F20EC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0575" y="3864824"/>
            <a:ext cx="1583912" cy="163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9B673-25B5-4A8C-A859-BA0D7C255442}"/>
              </a:ext>
            </a:extLst>
          </p:cNvPr>
          <p:cNvSpPr txBox="1"/>
          <p:nvPr/>
        </p:nvSpPr>
        <p:spPr>
          <a:xfrm>
            <a:off x="4873025" y="5645759"/>
            <a:ext cx="294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PostgreSQL &amp;  </a:t>
            </a:r>
            <a:r>
              <a:rPr lang="en-GB" dirty="0" err="1"/>
              <a:t>PostGIS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8775F-6D6D-48C7-92D6-34B4C0EA2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67" y="3908364"/>
            <a:ext cx="1663632" cy="1663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D8171-D8B5-40AC-A7A3-CE321B2FDD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14" y="1076705"/>
            <a:ext cx="2576506" cy="1120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4D1EF4-27D7-4FF5-B47B-7B87FAFA7876}"/>
              </a:ext>
            </a:extLst>
          </p:cNvPr>
          <p:cNvSpPr txBox="1"/>
          <p:nvPr/>
        </p:nvSpPr>
        <p:spPr>
          <a:xfrm>
            <a:off x="2195736" y="645333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31803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FC61A5-9BD0-4BE0-BDBD-3DE908F4C5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B663-F04F-42AF-88E8-36F767C3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Stop using shapefiles!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61E7-4FFD-48B7-8420-80D575D6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7" y="1691758"/>
            <a:ext cx="7997825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Multifile system (.</a:t>
            </a:r>
            <a:r>
              <a:rPr lang="en-GB" dirty="0" err="1"/>
              <a:t>shp</a:t>
            </a:r>
            <a:r>
              <a:rPr lang="en-GB" dirty="0"/>
              <a:t>,.</a:t>
            </a:r>
            <a:r>
              <a:rPr lang="en-GB" dirty="0" err="1"/>
              <a:t>shx</a:t>
            </a:r>
            <a:r>
              <a:rPr lang="en-GB" dirty="0"/>
              <a:t>,.</a:t>
            </a:r>
            <a:r>
              <a:rPr lang="en-GB" dirty="0" err="1"/>
              <a:t>dbf</a:t>
            </a:r>
            <a:r>
              <a:rPr lang="en-GB" dirty="0"/>
              <a:t>,.</a:t>
            </a:r>
            <a:r>
              <a:rPr lang="en-GB" dirty="0" err="1"/>
              <a:t>prj</a:t>
            </a:r>
            <a:r>
              <a:rPr lang="en-GB" dirty="0"/>
              <a:t>, … )</a:t>
            </a:r>
          </a:p>
          <a:p>
            <a:pPr marL="0" indent="0">
              <a:buNone/>
            </a:pPr>
            <a:r>
              <a:rPr lang="en-GB" dirty="0"/>
              <a:t>Limited to 2GB (4GB) </a:t>
            </a:r>
          </a:p>
          <a:p>
            <a:pPr marL="0" indent="0">
              <a:buNone/>
            </a:pPr>
            <a:r>
              <a:rPr lang="en-GB" dirty="0"/>
              <a:t>Attribute names limitation</a:t>
            </a:r>
          </a:p>
          <a:p>
            <a:pPr marL="0" indent="0">
              <a:buNone/>
            </a:pPr>
            <a:r>
              <a:rPr lang="en-GB" dirty="0"/>
              <a:t>Etc...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37698-FF46-4756-9B9A-FF970D0E9C80}"/>
              </a:ext>
            </a:extLst>
          </p:cNvPr>
          <p:cNvSpPr txBox="1"/>
          <p:nvPr/>
        </p:nvSpPr>
        <p:spPr>
          <a:xfrm rot="19918175">
            <a:off x="3281109" y="3212236"/>
            <a:ext cx="5443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http://switchfromshapefile.org/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E1C88-42CD-4E16-91F3-487EAF1CA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88900"/>
            <a:ext cx="1089561" cy="110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03786-61A1-4632-947A-A8028C53FE36}"/>
              </a:ext>
            </a:extLst>
          </p:cNvPr>
          <p:cNvSpPr txBox="1"/>
          <p:nvPr/>
        </p:nvSpPr>
        <p:spPr>
          <a:xfrm>
            <a:off x="684213" y="5803335"/>
            <a:ext cx="53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OGC </a:t>
            </a:r>
            <a:r>
              <a:rPr lang="en-GB" b="1" dirty="0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Geopackages</a:t>
            </a:r>
            <a:endParaRPr lang="en-GB" b="1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E1A14D-C571-4C53-B15B-0FE9A7B9D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589240"/>
            <a:ext cx="1386524" cy="10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DC78-151F-48FA-93AE-852BA02E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8E4C5-1FA3-4771-B3C2-8081A5267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8063"/>
            <a:ext cx="22400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8F53C-85CB-41B9-9DA1-B59FF65C7676}"/>
              </a:ext>
            </a:extLst>
          </p:cNvPr>
          <p:cNvSpPr txBox="1"/>
          <p:nvPr/>
        </p:nvSpPr>
        <p:spPr>
          <a:xfrm>
            <a:off x="3419872" y="6402387"/>
            <a:ext cx="523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https://xkcd.com/977/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291F-6EF0-492F-85C9-946621DC1C64}"/>
              </a:ext>
            </a:extLst>
          </p:cNvPr>
          <p:cNvSpPr txBox="1"/>
          <p:nvPr/>
        </p:nvSpPr>
        <p:spPr>
          <a:xfrm>
            <a:off x="539552" y="1700808"/>
            <a:ext cx="583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requires a projection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Choosing an appropriate geographic projection is important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Meter or degree based?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Tradeoff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between shape, area or distance distortion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Aesthetics vs accuracy</a:t>
            </a:r>
          </a:p>
          <a:p>
            <a:pPr lvl="1"/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2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Why use R for spatial analyses?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Open source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Efficiency (‘Don’t repeat yourself’)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Cross system availability (Win,*Nix, </a:t>
            </a:r>
            <a:r>
              <a:rPr lang="en-US" dirty="0" err="1"/>
              <a:t>MacO</a:t>
            </a:r>
            <a:r>
              <a:rPr lang="en-US" dirty="0"/>
              <a:t>$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Extendable and rich functionality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Clean coding (also for ‘tidy’ data concept)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Parallel computing support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Integration of C, C++</a:t>
            </a:r>
            <a:r>
              <a:rPr lang="en-US" dirty="0"/>
              <a:t> code for speed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 eaLnBrk="1" hangingPunct="1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iasa-pptx-template-dark-&amp;-light">
  <a:themeElements>
    <a:clrScheme name="iiasa-version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2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iasa-light-version">
  <a:themeElements>
    <a:clrScheme name="iiasa-vers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4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D573AA328C26438DB6E004EB89B0D4" ma:contentTypeVersion="4" ma:contentTypeDescription="Create a new document." ma:contentTypeScope="" ma:versionID="092eb6b2b805d3ea64078ffb92878ae0">
  <xsd:schema xmlns:xsd="http://www.w3.org/2001/XMLSchema" xmlns:xs="http://www.w3.org/2001/XMLSchema" xmlns:p="http://schemas.microsoft.com/office/2006/metadata/properties" xmlns:ns2="0689c177-5e19-464b-8532-40aa8fde3a94" xmlns:ns3="06814371-4dd9-40ea-9cc7-40b39613c6ae" xmlns:ns4="5faeb373-5483-4d3d-b980-b0b2b7e777b9" targetNamespace="http://schemas.microsoft.com/office/2006/metadata/properties" ma:root="true" ma:fieldsID="77fddc9b7d47444f6f6cf3ff0a91c287" ns2:_="" ns3:_="" ns4:_="">
    <xsd:import namespace="0689c177-5e19-464b-8532-40aa8fde3a94"/>
    <xsd:import namespace="06814371-4dd9-40ea-9cc7-40b39613c6ae"/>
    <xsd:import namespace="5faeb373-5483-4d3d-b980-b0b2b7e777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9c177-5e19-464b-8532-40aa8fde3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4371-4dd9-40ea-9cc7-40b39613c6ae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eb373-5483-4d3d-b980-b0b2b7e777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6814371-4dd9-40ea-9cc7-40b39613c6ae">T2EJA6NA5JU7-1903484182-49</_dlc_DocId>
    <_dlc_DocIdUrl xmlns="06814371-4dd9-40ea-9cc7-40b39613c6ae">
      <Url>https://iiasahub.sharepoint.com/sites/intranet/ercl/_layouts/15/DocIdRedir.aspx?ID=T2EJA6NA5JU7-1903484182-49</Url>
      <Description>T2EJA6NA5JU7-1903484182-49</Description>
    </_dlc_DocIdUrl>
  </documentManagement>
</p:properties>
</file>

<file path=customXml/itemProps1.xml><?xml version="1.0" encoding="utf-8"?>
<ds:datastoreItem xmlns:ds="http://schemas.openxmlformats.org/officeDocument/2006/customXml" ds:itemID="{B7982DF6-BFA3-4D1E-87B3-8A2796B2CE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61E9A59-0485-4C74-BC8A-BE38F6792B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9c177-5e19-464b-8532-40aa8fde3a94"/>
    <ds:schemaRef ds:uri="06814371-4dd9-40ea-9cc7-40b39613c6ae"/>
    <ds:schemaRef ds:uri="5faeb373-5483-4d3d-b980-b0b2b7e777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44BA2E-0010-44D5-8D4A-D070AA6ACFD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C27D88B-741E-4A72-A8C0-F1B8A2120B1E}">
  <ds:schemaRefs>
    <ds:schemaRef ds:uri="http://schemas.microsoft.com/office/2006/metadata/properties"/>
    <ds:schemaRef ds:uri="http://schemas.microsoft.com/office/infopath/2007/PartnerControls"/>
    <ds:schemaRef ds:uri="06814371-4dd9-40ea-9cc7-40b39613c6a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iiasa-pptx-template-dark-&amp;-light</Template>
  <TotalTime>0</TotalTime>
  <Words>788</Words>
  <Application>Microsoft Office PowerPoint</Application>
  <PresentationFormat>On-screen Show (4:3)</PresentationFormat>
  <Paragraphs>139</Paragraphs>
  <Slides>28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StarSymbol</vt:lpstr>
      <vt:lpstr>Arial</vt:lpstr>
      <vt:lpstr>Arial Narrow</vt:lpstr>
      <vt:lpstr>Calibri</vt:lpstr>
      <vt:lpstr>Liberation Sans</vt:lpstr>
      <vt:lpstr>Tahoma</vt:lpstr>
      <vt:lpstr>Wingdings</vt:lpstr>
      <vt:lpstr>iiasa-pptx-template-dark-&amp;-light</vt:lpstr>
      <vt:lpstr>iiasa-light-version</vt:lpstr>
      <vt:lpstr>Spatial data and analysis in R</vt:lpstr>
      <vt:lpstr>Course plan</vt:lpstr>
      <vt:lpstr>What is GIS?</vt:lpstr>
      <vt:lpstr>Types of spatial data</vt:lpstr>
      <vt:lpstr>PowerPoint Presentation</vt:lpstr>
      <vt:lpstr>Spatial databases</vt:lpstr>
      <vt:lpstr>Stop using shapefiles!</vt:lpstr>
      <vt:lpstr>Geographic projections</vt:lpstr>
      <vt:lpstr>Why use R for spatial analyses?</vt:lpstr>
      <vt:lpstr>Many spatial packages</vt:lpstr>
      <vt:lpstr>PowerPoint Presentation</vt:lpstr>
      <vt:lpstr>One comprehensive list of spatial packages</vt:lpstr>
      <vt:lpstr>Why/When not to use R for spatial analyses? </vt:lpstr>
      <vt:lpstr>PowerPoint Presentation</vt:lpstr>
      <vt:lpstr>PowerPoint Presentation</vt:lpstr>
      <vt:lpstr>The backbone of most open-source GIS</vt:lpstr>
      <vt:lpstr>R as a GIS</vt:lpstr>
      <vt:lpstr>PowerPoint Presentation</vt:lpstr>
      <vt:lpstr>Tidy data and simple features</vt:lpstr>
      <vt:lpstr>Spatial analyses – vector data</vt:lpstr>
      <vt:lpstr>Spatial analyses – raster data</vt:lpstr>
      <vt:lpstr>Common spatial tasks I do in R</vt:lpstr>
      <vt:lpstr>Making maps in R</vt:lpstr>
      <vt:lpstr>Spatial statistics</vt:lpstr>
      <vt:lpstr>What to do if things don’t work</vt:lpstr>
      <vt:lpstr>Free online books and materials</vt:lpstr>
      <vt:lpstr>Online course materials</vt:lpstr>
      <vt:lpstr>Thank you for your attention.  Good success with your spatial data!</vt:lpstr>
    </vt:vector>
  </TitlesOfParts>
  <Company>IIASA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teply</dc:creator>
  <cp:lastModifiedBy>JUNG Martin</cp:lastModifiedBy>
  <cp:revision>88</cp:revision>
  <dcterms:created xsi:type="dcterms:W3CDTF">2012-04-11T12:26:19Z</dcterms:created>
  <dcterms:modified xsi:type="dcterms:W3CDTF">2020-10-19T21:22:09Z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0x01010007D573AA328C26438DB6E004EB89B0D4</vt:lpwstr>
  </property>
  <property fmtid="{D5CDD505-2E9C-101B-9397-08002B2CF9AE}" pid="3" name="_dlc_DocIdItemGuid">
    <vt:lpwstr>2ba71a9b-f84c-4f15-9c2c-29dc7de4de2d</vt:lpwstr>
  </property>
</Properties>
</file>